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6" r:id="rId3"/>
    <p:sldId id="267" r:id="rId4"/>
    <p:sldId id="260" r:id="rId5"/>
    <p:sldId id="488" r:id="rId6"/>
  </p:sldIdLst>
  <p:sldSz cx="9906000" cy="6858000" type="A4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4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unkle Formatvorlag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45"/>
    <p:restoredTop sz="94724"/>
  </p:normalViewPr>
  <p:slideViewPr>
    <p:cSldViewPr snapToObjects="1">
      <p:cViewPr varScale="1">
        <p:scale>
          <a:sx n="103" d="100"/>
          <a:sy n="103" d="100"/>
        </p:scale>
        <p:origin x="1736" y="18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CA25-8D5D-2745-8F43-204D03840873}" type="datetimeFigureOut">
              <a:rPr lang="de-DE" smtClean="0"/>
              <a:t>25.10.23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F2A5-0B3E-E14B-987A-19130BD0DCF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201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CA25-8D5D-2745-8F43-204D03840873}" type="datetimeFigureOut">
              <a:rPr lang="de-DE" smtClean="0"/>
              <a:t>25.10.23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F2A5-0B3E-E14B-987A-19130BD0DCF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696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CA25-8D5D-2745-8F43-204D03840873}" type="datetimeFigureOut">
              <a:rPr lang="de-DE" smtClean="0"/>
              <a:t>25.10.23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F2A5-0B3E-E14B-987A-19130BD0DCF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92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CA25-8D5D-2745-8F43-204D03840873}" type="datetimeFigureOut">
              <a:rPr lang="de-DE" smtClean="0"/>
              <a:t>25.10.23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F2A5-0B3E-E14B-987A-19130BD0DCF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663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CA25-8D5D-2745-8F43-204D03840873}" type="datetimeFigureOut">
              <a:rPr lang="de-DE" smtClean="0"/>
              <a:t>25.10.23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F2A5-0B3E-E14B-987A-19130BD0DCF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542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CA25-8D5D-2745-8F43-204D03840873}" type="datetimeFigureOut">
              <a:rPr lang="de-DE" smtClean="0"/>
              <a:t>25.10.23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F2A5-0B3E-E14B-987A-19130BD0DCF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700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CA25-8D5D-2745-8F43-204D03840873}" type="datetimeFigureOut">
              <a:rPr lang="de-DE" smtClean="0"/>
              <a:t>25.10.23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F2A5-0B3E-E14B-987A-19130BD0DCF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97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CA25-8D5D-2745-8F43-204D03840873}" type="datetimeFigureOut">
              <a:rPr lang="de-DE" smtClean="0"/>
              <a:t>25.10.23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F2A5-0B3E-E14B-987A-19130BD0DCF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79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CA25-8D5D-2745-8F43-204D03840873}" type="datetimeFigureOut">
              <a:rPr lang="de-DE" smtClean="0"/>
              <a:t>25.10.23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F2A5-0B3E-E14B-987A-19130BD0DCF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519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CA25-8D5D-2745-8F43-204D03840873}" type="datetimeFigureOut">
              <a:rPr lang="de-DE" smtClean="0"/>
              <a:t>25.10.23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F2A5-0B3E-E14B-987A-19130BD0DCF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272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CA25-8D5D-2745-8F43-204D03840873}" type="datetimeFigureOut">
              <a:rPr lang="de-DE" smtClean="0"/>
              <a:t>25.10.23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F2A5-0B3E-E14B-987A-19130BD0DCF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578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6CA25-8D5D-2745-8F43-204D03840873}" type="datetimeFigureOut">
              <a:rPr lang="de-DE" smtClean="0"/>
              <a:t>25.10.23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DF2A5-0B3E-E14B-987A-19130BD0DCF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110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3.wdp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C1DE4073-BA49-4011-A812-1C6370BC61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865" y="2348880"/>
            <a:ext cx="5844250" cy="4312869"/>
          </a:xfrm>
          <a:prstGeom prst="rect">
            <a:avLst/>
          </a:prstGeom>
        </p:spPr>
      </p:pic>
      <p:pic>
        <p:nvPicPr>
          <p:cNvPr id="5" name="Bild 4" descr="quer_large 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6580" y="6212040"/>
            <a:ext cx="1838960" cy="579120"/>
          </a:xfrm>
          <a:prstGeom prst="rect">
            <a:avLst/>
          </a:prstGeom>
        </p:spPr>
      </p:pic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968809"/>
              </p:ext>
            </p:extLst>
          </p:nvPr>
        </p:nvGraphicFramePr>
        <p:xfrm>
          <a:off x="6166984" y="214048"/>
          <a:ext cx="3600400" cy="522270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904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9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900" b="1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Ammunition</a:t>
                      </a:r>
                      <a:endParaRPr lang="de-DE" sz="90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900" b="1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de-DE" sz="90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950" noProof="0" dirty="0">
                          <a:latin typeface="+mj-lt"/>
                        </a:rPr>
                        <a:t>170 </a:t>
                      </a:r>
                      <a:r>
                        <a:rPr lang="de-DE" sz="950" noProof="0" dirty="0" err="1">
                          <a:latin typeface="+mj-lt"/>
                        </a:rPr>
                        <a:t>gr</a:t>
                      </a:r>
                      <a:r>
                        <a:rPr lang="de-DE" sz="950" noProof="0" dirty="0">
                          <a:latin typeface="+mj-lt"/>
                        </a:rPr>
                        <a:t>/11 </a:t>
                      </a:r>
                      <a:r>
                        <a:rPr lang="de-DE" sz="950" noProof="0" dirty="0" err="1">
                          <a:latin typeface="+mj-lt"/>
                        </a:rPr>
                        <a:t>g</a:t>
                      </a:r>
                      <a:r>
                        <a:rPr lang="de-DE" sz="950" noProof="0" dirty="0">
                          <a:latin typeface="+mj-lt"/>
                        </a:rPr>
                        <a:t> </a:t>
                      </a:r>
                      <a:r>
                        <a:rPr lang="de-DE" sz="950" noProof="0" dirty="0" err="1">
                          <a:latin typeface="+mj-lt"/>
                        </a:rPr>
                        <a:t>Geco</a:t>
                      </a:r>
                      <a:r>
                        <a:rPr lang="de-DE" sz="950" noProof="0" dirty="0">
                          <a:latin typeface="+mj-lt"/>
                        </a:rPr>
                        <a:t> Teilmantel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048">
                <a:tc>
                  <a:txBody>
                    <a:bodyPr/>
                    <a:lstStyle/>
                    <a:p>
                      <a:r>
                        <a:rPr lang="en-US" sz="900" b="1" dirty="0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Caliber</a:t>
                      </a:r>
                      <a:endParaRPr lang="de-DE" sz="900" dirty="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900" b="1" dirty="0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de-DE" sz="900" dirty="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50" noProof="0" dirty="0">
                          <a:solidFill>
                            <a:schemeClr val="tx1"/>
                          </a:solidFill>
                        </a:rPr>
                        <a:t>30-06 Springfield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900" b="1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Gun</a:t>
                      </a:r>
                      <a:endParaRPr lang="de-DE" sz="90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900" b="1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de-DE" sz="90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950" noProof="0" dirty="0">
                          <a:solidFill>
                            <a:schemeClr val="tx1"/>
                          </a:solidFill>
                          <a:latin typeface="+mj-lt"/>
                        </a:rPr>
                        <a:t>Savage 110 Hunter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900" b="1" dirty="0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Barrel length, twist</a:t>
                      </a:r>
                      <a:endParaRPr lang="de-DE" sz="900" dirty="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900" b="1" dirty="0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de-DE" sz="900" dirty="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950" noProof="0" dirty="0">
                          <a:solidFill>
                            <a:schemeClr val="tx1"/>
                          </a:solidFill>
                          <a:latin typeface="+mj-lt"/>
                        </a:rPr>
                        <a:t>22“/56 cm, 1-10“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900" b="1" dirty="0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Muzzle velocity, ES</a:t>
                      </a:r>
                      <a:endParaRPr lang="de-DE" sz="900" dirty="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900" b="1" dirty="0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de-DE" sz="900" dirty="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950" noProof="0" dirty="0">
                          <a:solidFill>
                            <a:schemeClr val="tx1"/>
                          </a:solidFill>
                          <a:latin typeface="+mj-lt"/>
                        </a:rPr>
                        <a:t>818 m/s, 8 m/s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900" b="1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Energy</a:t>
                      </a:r>
                      <a:endParaRPr lang="de-DE" sz="90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900" b="1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de-DE" sz="90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950" noProof="0" dirty="0">
                          <a:solidFill>
                            <a:schemeClr val="tx1"/>
                          </a:solidFill>
                          <a:latin typeface="+mj-lt"/>
                        </a:rPr>
                        <a:t>3.685 Joule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900" b="1" dirty="0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Accuracy/rounds/distance</a:t>
                      </a:r>
                      <a:endParaRPr lang="de-DE" sz="900" dirty="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900" b="1" dirty="0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de-DE" sz="900" dirty="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950" noProof="0" dirty="0">
                          <a:solidFill>
                            <a:schemeClr val="tx1"/>
                          </a:solidFill>
                          <a:latin typeface="+mj-lt"/>
                        </a:rPr>
                        <a:t>Not </a:t>
                      </a:r>
                      <a:r>
                        <a:rPr lang="de-DE" sz="950" noProof="0" dirty="0" err="1">
                          <a:solidFill>
                            <a:schemeClr val="tx1"/>
                          </a:solidFill>
                          <a:latin typeface="+mj-lt"/>
                        </a:rPr>
                        <a:t>tested</a:t>
                      </a:r>
                      <a:r>
                        <a:rPr lang="de-DE" sz="950" noProof="0" dirty="0">
                          <a:solidFill>
                            <a:schemeClr val="tx1"/>
                          </a:solidFill>
                          <a:latin typeface="+mj-lt"/>
                        </a:rPr>
                        <a:t> (20 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900" b="1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Maximum penetration</a:t>
                      </a:r>
                      <a:endParaRPr lang="de-DE" sz="90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900" b="1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de-DE" sz="90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950" noProof="0" dirty="0">
                          <a:solidFill>
                            <a:schemeClr val="tx1"/>
                          </a:solidFill>
                          <a:latin typeface="+mj-lt"/>
                        </a:rPr>
                        <a:t>32,5 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900" b="1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Volume of the cavity</a:t>
                      </a:r>
                      <a:endParaRPr lang="de-DE" sz="90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900" b="1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de-DE" sz="90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950" noProof="0" dirty="0">
                          <a:solidFill>
                            <a:schemeClr val="tx1"/>
                          </a:solidFill>
                          <a:latin typeface="+mj-lt"/>
                        </a:rPr>
                        <a:t>872 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900" b="1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Path to start of bullet expansion /entrance diameter</a:t>
                      </a:r>
                      <a:endParaRPr lang="de-DE" sz="90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950" noProof="0" dirty="0">
                          <a:solidFill>
                            <a:schemeClr val="tx1"/>
                          </a:solidFill>
                          <a:latin typeface="+mj-lt"/>
                        </a:rPr>
                        <a:t>0 mm / 3 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900" b="1" dirty="0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Maximum diameter of the cavity</a:t>
                      </a:r>
                      <a:endParaRPr lang="de-DE" sz="900" dirty="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950" noProof="0" dirty="0">
                          <a:solidFill>
                            <a:schemeClr val="tx1"/>
                          </a:solidFill>
                          <a:latin typeface="+mj-lt"/>
                        </a:rPr>
                        <a:t>8,5 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900" b="1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Path until maximum diameter of the cavity</a:t>
                      </a:r>
                      <a:endParaRPr lang="de-DE" sz="90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950" noProof="0" dirty="0">
                          <a:solidFill>
                            <a:schemeClr val="tx1"/>
                          </a:solidFill>
                          <a:latin typeface="+mj-lt"/>
                        </a:rPr>
                        <a:t>8,5 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900" b="1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Length of the cavity</a:t>
                      </a:r>
                      <a:endParaRPr lang="de-DE" sz="90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900" b="1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de-DE" sz="90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950" noProof="0" dirty="0">
                          <a:solidFill>
                            <a:schemeClr val="tx1"/>
                          </a:solidFill>
                          <a:latin typeface="+mj-lt"/>
                        </a:rPr>
                        <a:t>26 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900" b="1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Bullet diameter</a:t>
                      </a:r>
                      <a:endParaRPr lang="de-DE" sz="90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900" b="1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de-DE" sz="90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950" noProof="0" dirty="0">
                          <a:solidFill>
                            <a:schemeClr val="tx1"/>
                          </a:solidFill>
                          <a:latin typeface="+mj-lt"/>
                        </a:rPr>
                        <a:t>11,98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900" b="1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Remaining bullet weight</a:t>
                      </a:r>
                      <a:endParaRPr lang="de-DE" sz="90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900" b="1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de-DE" sz="90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950" noProof="0" dirty="0">
                          <a:solidFill>
                            <a:schemeClr val="tx1"/>
                          </a:solidFill>
                          <a:latin typeface="+mj-lt"/>
                        </a:rPr>
                        <a:t>87,8 gr. / 52%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900" b="1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Distance to target</a:t>
                      </a:r>
                      <a:endParaRPr lang="de-DE" sz="90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900" b="1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de-DE" sz="90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950" noProof="0" dirty="0">
                          <a:solidFill>
                            <a:schemeClr val="tx1"/>
                          </a:solidFill>
                          <a:latin typeface="+mj-lt"/>
                        </a:rPr>
                        <a:t>20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900" b="1" dirty="0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Dimensions of the ballistic soap</a:t>
                      </a:r>
                      <a:endParaRPr lang="de-DE" sz="900" dirty="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950" noProof="0" dirty="0">
                          <a:solidFill>
                            <a:schemeClr val="tx1"/>
                          </a:solidFill>
                          <a:latin typeface="+mj-lt"/>
                        </a:rPr>
                        <a:t>20x20x50 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900" b="1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Location</a:t>
                      </a:r>
                      <a:endParaRPr lang="de-DE" sz="90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900" b="1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de-DE" sz="90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950" noProof="0" dirty="0" err="1">
                          <a:solidFill>
                            <a:schemeClr val="tx1"/>
                          </a:solidFill>
                          <a:latin typeface="+mj-lt"/>
                        </a:rPr>
                        <a:t>Hungary</a:t>
                      </a:r>
                      <a:endParaRPr lang="de-DE" sz="950" noProof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900" b="1" dirty="0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remarks</a:t>
                      </a:r>
                      <a:endParaRPr lang="de-DE" sz="900" dirty="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950" noProof="0" dirty="0">
                          <a:solidFill>
                            <a:schemeClr val="tx1"/>
                          </a:solidFill>
                          <a:latin typeface="+mj-lt"/>
                        </a:rPr>
                        <a:t>20°C, </a:t>
                      </a:r>
                      <a:r>
                        <a:rPr lang="de-DE" sz="950" noProof="0" dirty="0" err="1">
                          <a:solidFill>
                            <a:schemeClr val="tx1"/>
                          </a:solidFill>
                          <a:latin typeface="+mj-lt"/>
                        </a:rPr>
                        <a:t>new</a:t>
                      </a:r>
                      <a:r>
                        <a:rPr lang="de-DE" sz="950" noProof="0" dirty="0">
                          <a:solidFill>
                            <a:schemeClr val="tx1"/>
                          </a:solidFill>
                          <a:latin typeface="+mj-lt"/>
                        </a:rPr>
                        <a:t> transparent material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138616" y="288142"/>
            <a:ext cx="327108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RESULTS BALLISTIC SOAP SHOOT</a:t>
            </a:r>
          </a:p>
          <a:p>
            <a:r>
              <a:rPr lang="en-US" sz="900" b="1" dirty="0"/>
              <a:t>30.09.2023</a:t>
            </a:r>
          </a:p>
        </p:txBody>
      </p:sp>
      <p:cxnSp>
        <p:nvCxnSpPr>
          <p:cNvPr id="10" name="Gerade Verbindung mit Pfeil 9"/>
          <p:cNvCxnSpPr>
            <a:cxnSpLocks/>
          </p:cNvCxnSpPr>
          <p:nvPr/>
        </p:nvCxnSpPr>
        <p:spPr>
          <a:xfrm flipH="1">
            <a:off x="4123004" y="6181513"/>
            <a:ext cx="1800200" cy="0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  <a:effectLst>
            <a:outerShdw blurRad="40005" dist="1993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8" name="Picture 4">
            <a:extLst>
              <a:ext uri="{FF2B5EF4-FFF2-40B4-BE49-F238E27FC236}">
                <a16:creationId xmlns:a16="http://schemas.microsoft.com/office/drawing/2014/main" id="{038C72C5-E6FA-1FF0-852C-AAD641E68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1872" y="827664"/>
            <a:ext cx="2382294" cy="137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5388161-3AB9-982C-E219-05EA1DF588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865" y="908720"/>
            <a:ext cx="3309138" cy="131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3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14FF5CA-9D72-5E37-165B-4E905C3B21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456" y="2420888"/>
            <a:ext cx="5406773" cy="4272507"/>
          </a:xfrm>
          <a:prstGeom prst="rect">
            <a:avLst/>
          </a:prstGeom>
        </p:spPr>
      </p:pic>
      <p:pic>
        <p:nvPicPr>
          <p:cNvPr id="5" name="Bild 4" descr="quer_large 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6580" y="6212040"/>
            <a:ext cx="1838960" cy="579120"/>
          </a:xfrm>
          <a:prstGeom prst="rect">
            <a:avLst/>
          </a:prstGeom>
        </p:spPr>
      </p:pic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063139"/>
              </p:ext>
            </p:extLst>
          </p:nvPr>
        </p:nvGraphicFramePr>
        <p:xfrm>
          <a:off x="6166984" y="214048"/>
          <a:ext cx="3600401" cy="532938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90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9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900" b="1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Ammunition</a:t>
                      </a:r>
                      <a:endParaRPr lang="de-DE" sz="90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900" b="1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de-DE" sz="90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50" noProof="0" dirty="0">
                          <a:latin typeface="+mj-lt"/>
                        </a:rPr>
                        <a:t>165 </a:t>
                      </a:r>
                      <a:r>
                        <a:rPr lang="de-DE" sz="950" noProof="0" dirty="0" err="1">
                          <a:latin typeface="+mj-lt"/>
                        </a:rPr>
                        <a:t>gr</a:t>
                      </a:r>
                      <a:r>
                        <a:rPr lang="de-DE" sz="950" noProof="0" dirty="0">
                          <a:latin typeface="+mj-lt"/>
                        </a:rPr>
                        <a:t>/10,7 </a:t>
                      </a:r>
                      <a:r>
                        <a:rPr lang="de-DE" sz="950" noProof="0" dirty="0" err="1">
                          <a:latin typeface="+mj-lt"/>
                        </a:rPr>
                        <a:t>g</a:t>
                      </a:r>
                      <a:r>
                        <a:rPr lang="de-DE" sz="950" noProof="0" dirty="0">
                          <a:latin typeface="+mj-lt"/>
                        </a:rPr>
                        <a:t> Hornady 811614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50" noProof="0" dirty="0">
                          <a:latin typeface="+mj-lt"/>
                        </a:rPr>
                        <a:t>ECX International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048">
                <a:tc>
                  <a:txBody>
                    <a:bodyPr/>
                    <a:lstStyle/>
                    <a:p>
                      <a:r>
                        <a:rPr lang="en-US" sz="900" b="1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Caliber</a:t>
                      </a:r>
                      <a:endParaRPr lang="de-DE" sz="90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900" b="1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de-DE" sz="90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50" noProof="0" dirty="0">
                          <a:solidFill>
                            <a:schemeClr val="tx1"/>
                          </a:solidFill>
                        </a:rPr>
                        <a:t>30-06 Springfield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900" b="1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Gun</a:t>
                      </a:r>
                      <a:endParaRPr lang="de-DE" sz="90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900" b="1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de-DE" sz="90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950" noProof="0" dirty="0">
                          <a:solidFill>
                            <a:schemeClr val="tx1"/>
                          </a:solidFill>
                          <a:latin typeface="+mj-lt"/>
                        </a:rPr>
                        <a:t>Savage 110 Hunter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900" b="1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Barrel length</a:t>
                      </a:r>
                      <a:endParaRPr lang="de-DE" sz="90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900" b="1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de-DE" sz="90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950" noProof="0" dirty="0">
                          <a:solidFill>
                            <a:schemeClr val="tx1"/>
                          </a:solidFill>
                          <a:latin typeface="+mj-lt"/>
                        </a:rPr>
                        <a:t>22“/56 cm, 1-10“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900" b="1" dirty="0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Muzzle velocity, ES</a:t>
                      </a:r>
                      <a:endParaRPr lang="de-DE" sz="900" dirty="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900" b="1" dirty="0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de-DE" sz="900" dirty="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950" noProof="0" dirty="0">
                          <a:solidFill>
                            <a:schemeClr val="tx1"/>
                          </a:solidFill>
                          <a:latin typeface="+mj-lt"/>
                        </a:rPr>
                        <a:t>818 m/s, 14 m/s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900" b="1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Energy</a:t>
                      </a:r>
                      <a:endParaRPr lang="de-DE" sz="90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900" b="1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de-DE" sz="90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950" noProof="0" dirty="0">
                          <a:solidFill>
                            <a:schemeClr val="tx1"/>
                          </a:solidFill>
                          <a:latin typeface="+mj-lt"/>
                        </a:rPr>
                        <a:t>3.577 Joule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900" b="1" dirty="0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Accuracy/rounds/distance</a:t>
                      </a:r>
                      <a:endParaRPr lang="de-DE" sz="900" dirty="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900" b="1" dirty="0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de-DE" sz="900" dirty="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5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Not </a:t>
                      </a:r>
                      <a:r>
                        <a:rPr lang="de-DE" sz="950" kern="12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tested</a:t>
                      </a:r>
                      <a:r>
                        <a:rPr lang="de-DE" sz="95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(20 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900" b="1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Maximum penetration</a:t>
                      </a:r>
                      <a:endParaRPr lang="de-DE" sz="90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900" b="1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de-DE" sz="90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950" noProof="0" dirty="0">
                          <a:solidFill>
                            <a:schemeClr val="tx1"/>
                          </a:solidFill>
                          <a:latin typeface="+mj-lt"/>
                        </a:rPr>
                        <a:t>50 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900" b="1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Volume of the cavity</a:t>
                      </a:r>
                      <a:endParaRPr lang="de-DE" sz="90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900" b="1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de-DE" sz="90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950" noProof="0" dirty="0">
                          <a:solidFill>
                            <a:schemeClr val="tx1"/>
                          </a:solidFill>
                          <a:latin typeface="+mj-lt"/>
                        </a:rPr>
                        <a:t>710 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900" b="1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Path to start of bullet expansion /entrance diameter</a:t>
                      </a:r>
                      <a:endParaRPr lang="de-DE" sz="90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950" noProof="0" dirty="0">
                          <a:solidFill>
                            <a:schemeClr val="tx1"/>
                          </a:solidFill>
                          <a:latin typeface="+mj-lt"/>
                        </a:rPr>
                        <a:t>0 cm / 4 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900" b="1" dirty="0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Maximum diameter of the cavity</a:t>
                      </a:r>
                      <a:endParaRPr lang="de-DE" sz="900" dirty="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950" noProof="0" dirty="0">
                          <a:solidFill>
                            <a:schemeClr val="tx1"/>
                          </a:solidFill>
                          <a:latin typeface="+mj-lt"/>
                        </a:rPr>
                        <a:t>7,4 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900" b="1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Path until maximum diameter of the cavity</a:t>
                      </a:r>
                      <a:endParaRPr lang="de-DE" sz="90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950" noProof="0" dirty="0">
                          <a:solidFill>
                            <a:schemeClr val="tx1"/>
                          </a:solidFill>
                          <a:latin typeface="+mj-lt"/>
                        </a:rPr>
                        <a:t>3,5 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900" b="1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Length of the cavity</a:t>
                      </a:r>
                      <a:endParaRPr lang="de-DE" sz="90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900" b="1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de-DE" sz="90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950" noProof="0" dirty="0">
                          <a:solidFill>
                            <a:schemeClr val="tx1"/>
                          </a:solidFill>
                          <a:latin typeface="+mj-lt"/>
                        </a:rPr>
                        <a:t>33 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900" b="1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Bullet diameter</a:t>
                      </a:r>
                      <a:endParaRPr lang="de-DE" sz="90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900" b="1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de-DE" sz="90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950" noProof="0" dirty="0">
                          <a:solidFill>
                            <a:schemeClr val="tx1"/>
                          </a:solidFill>
                          <a:latin typeface="+mj-lt"/>
                        </a:rPr>
                        <a:t>30,7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900" b="1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Remaining bullet weight</a:t>
                      </a:r>
                      <a:endParaRPr lang="de-DE" sz="90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900" b="1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de-DE" sz="90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950" noProof="0" dirty="0">
                          <a:solidFill>
                            <a:schemeClr val="tx1"/>
                          </a:solidFill>
                          <a:latin typeface="+mj-lt"/>
                        </a:rPr>
                        <a:t>158,7 </a:t>
                      </a:r>
                      <a:r>
                        <a:rPr lang="de-DE" sz="950" noProof="0" dirty="0" err="1">
                          <a:solidFill>
                            <a:schemeClr val="tx1"/>
                          </a:solidFill>
                          <a:latin typeface="+mj-lt"/>
                        </a:rPr>
                        <a:t>gr</a:t>
                      </a:r>
                      <a:r>
                        <a:rPr lang="de-DE" sz="950" noProof="0" dirty="0">
                          <a:solidFill>
                            <a:schemeClr val="tx1"/>
                          </a:solidFill>
                          <a:latin typeface="+mj-lt"/>
                        </a:rPr>
                        <a:t> / 96%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900" b="1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Distance to target</a:t>
                      </a:r>
                      <a:endParaRPr lang="de-DE" sz="90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900" b="1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de-DE" sz="90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950" noProof="0" dirty="0">
                          <a:solidFill>
                            <a:schemeClr val="tx1"/>
                          </a:solidFill>
                          <a:latin typeface="+mj-lt"/>
                        </a:rPr>
                        <a:t>20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900" b="1" dirty="0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Dimensions of the ballistic soap</a:t>
                      </a:r>
                      <a:endParaRPr lang="de-DE" sz="900" dirty="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950" noProof="0" dirty="0">
                          <a:solidFill>
                            <a:schemeClr val="tx1"/>
                          </a:solidFill>
                          <a:latin typeface="+mj-lt"/>
                        </a:rPr>
                        <a:t>20x20x50 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900" b="1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Location</a:t>
                      </a:r>
                      <a:endParaRPr lang="de-DE" sz="90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900" b="1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de-DE" sz="90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950" noProof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de-DE" sz="950" noProof="0" dirty="0" err="1">
                          <a:solidFill>
                            <a:schemeClr val="tx1"/>
                          </a:solidFill>
                          <a:latin typeface="+mj-lt"/>
                        </a:rPr>
                        <a:t>Hungary</a:t>
                      </a:r>
                      <a:endParaRPr lang="de-DE" sz="950" noProof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900" b="1" dirty="0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remarks</a:t>
                      </a:r>
                      <a:endParaRPr lang="de-DE" sz="900" dirty="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950" noProof="0" dirty="0">
                          <a:solidFill>
                            <a:schemeClr val="tx1"/>
                          </a:solidFill>
                          <a:latin typeface="+mj-lt"/>
                        </a:rPr>
                        <a:t>20°C, </a:t>
                      </a:r>
                      <a:r>
                        <a:rPr lang="de-DE" sz="950" noProof="0" dirty="0" err="1">
                          <a:solidFill>
                            <a:schemeClr val="tx1"/>
                          </a:solidFill>
                          <a:latin typeface="+mj-lt"/>
                        </a:rPr>
                        <a:t>new</a:t>
                      </a:r>
                      <a:r>
                        <a:rPr lang="de-DE" sz="950" noProof="0" dirty="0">
                          <a:solidFill>
                            <a:schemeClr val="tx1"/>
                          </a:solidFill>
                          <a:latin typeface="+mj-lt"/>
                        </a:rPr>
                        <a:t> transparent material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cxnSp>
        <p:nvCxnSpPr>
          <p:cNvPr id="10" name="Gerade Verbindung mit Pfeil 9"/>
          <p:cNvCxnSpPr>
            <a:cxnSpLocks/>
          </p:cNvCxnSpPr>
          <p:nvPr/>
        </p:nvCxnSpPr>
        <p:spPr>
          <a:xfrm flipH="1">
            <a:off x="3351904" y="6381328"/>
            <a:ext cx="2088232" cy="0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  <a:effectLst>
            <a:outerShdw blurRad="40005" dist="1993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Grafik 7">
            <a:extLst>
              <a:ext uri="{FF2B5EF4-FFF2-40B4-BE49-F238E27FC236}">
                <a16:creationId xmlns:a16="http://schemas.microsoft.com/office/drawing/2014/main" id="{BE6522AA-301B-B49D-F9B0-1081CB503E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6301" y="288143"/>
            <a:ext cx="2441103" cy="177270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85E013D-EE5A-2AE9-1A74-8C48EB5D361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6491" y="902327"/>
            <a:ext cx="1152366" cy="1427996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9CD8E6F9-A2B0-57F7-57F4-07C441B16CB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456" y="1132118"/>
            <a:ext cx="2348895" cy="1118796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98C511A0-C3BF-ABD6-CAC2-E50C3A5E7A1E}"/>
              </a:ext>
            </a:extLst>
          </p:cNvPr>
          <p:cNvSpPr txBox="1"/>
          <p:nvPr/>
        </p:nvSpPr>
        <p:spPr>
          <a:xfrm>
            <a:off x="138616" y="288142"/>
            <a:ext cx="327108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RESULTS BALLISTIC SOAP SHOOT</a:t>
            </a:r>
          </a:p>
          <a:p>
            <a:r>
              <a:rPr lang="en-US" sz="900" b="1" dirty="0"/>
              <a:t>30.09.2023</a:t>
            </a:r>
          </a:p>
        </p:txBody>
      </p:sp>
    </p:spTree>
    <p:extLst>
      <p:ext uri="{BB962C8B-B14F-4D97-AF65-F5344CB8AC3E}">
        <p14:creationId xmlns:p14="http://schemas.microsoft.com/office/powerpoint/2010/main" val="2443864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8D3BABA-88CD-4767-D030-2DC0488795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472" y="2301770"/>
            <a:ext cx="5832648" cy="4374486"/>
          </a:xfrm>
          <a:prstGeom prst="rect">
            <a:avLst/>
          </a:prstGeom>
        </p:spPr>
      </p:pic>
      <p:pic>
        <p:nvPicPr>
          <p:cNvPr id="5" name="Bild 4" descr="quer_large 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6580" y="6212040"/>
            <a:ext cx="1838960" cy="579120"/>
          </a:xfrm>
          <a:prstGeom prst="rect">
            <a:avLst/>
          </a:prstGeom>
        </p:spPr>
      </p:pic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526019"/>
              </p:ext>
            </p:extLst>
          </p:nvPr>
        </p:nvGraphicFramePr>
        <p:xfrm>
          <a:off x="6166984" y="214048"/>
          <a:ext cx="3600400" cy="532938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904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9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900" b="1" dirty="0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Ammunition</a:t>
                      </a:r>
                      <a:endParaRPr lang="de-DE" sz="900" dirty="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900" b="1" dirty="0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de-DE" sz="900" dirty="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50" noProof="0" dirty="0">
                          <a:latin typeface="+mj-lt"/>
                        </a:rPr>
                        <a:t>165 </a:t>
                      </a:r>
                      <a:r>
                        <a:rPr lang="de-DE" sz="950" noProof="0" dirty="0" err="1">
                          <a:latin typeface="+mj-lt"/>
                        </a:rPr>
                        <a:t>gr</a:t>
                      </a:r>
                      <a:r>
                        <a:rPr lang="de-DE" sz="950" noProof="0" dirty="0">
                          <a:latin typeface="+mj-lt"/>
                        </a:rPr>
                        <a:t> / 10,7 </a:t>
                      </a:r>
                      <a:r>
                        <a:rPr lang="de-DE" sz="950" noProof="0" dirty="0" err="1">
                          <a:latin typeface="+mj-lt"/>
                        </a:rPr>
                        <a:t>g</a:t>
                      </a:r>
                      <a:r>
                        <a:rPr lang="de-DE" sz="950" noProof="0" dirty="0">
                          <a:latin typeface="+mj-lt"/>
                        </a:rPr>
                        <a:t> Hornady CX 81169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50" noProof="0" dirty="0">
                          <a:latin typeface="+mj-lt"/>
                        </a:rPr>
                        <a:t> Superformance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048">
                <a:tc>
                  <a:txBody>
                    <a:bodyPr/>
                    <a:lstStyle/>
                    <a:p>
                      <a:r>
                        <a:rPr lang="en-US" sz="900" b="1" dirty="0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Caliber</a:t>
                      </a:r>
                      <a:endParaRPr lang="de-DE" sz="900" dirty="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900" b="1" dirty="0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de-DE" sz="900" dirty="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50" noProof="0" dirty="0">
                          <a:solidFill>
                            <a:schemeClr val="tx1"/>
                          </a:solidFill>
                        </a:rPr>
                        <a:t>30-06 Springfield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900" b="1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Gun</a:t>
                      </a:r>
                      <a:endParaRPr lang="de-DE" sz="90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900" b="1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de-DE" sz="90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950" noProof="0" dirty="0">
                          <a:solidFill>
                            <a:schemeClr val="tx1"/>
                          </a:solidFill>
                          <a:latin typeface="+mj-lt"/>
                        </a:rPr>
                        <a:t>Savage 110 Hunter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900" b="1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Barrel length</a:t>
                      </a:r>
                      <a:endParaRPr lang="de-DE" sz="90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900" b="1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de-DE" sz="90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950" noProof="0" dirty="0">
                          <a:solidFill>
                            <a:schemeClr val="tx1"/>
                          </a:solidFill>
                          <a:latin typeface="+mj-lt"/>
                        </a:rPr>
                        <a:t>22“/56 cm, 1-10“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900" b="1" dirty="0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Muzzle velocity, ES</a:t>
                      </a:r>
                      <a:endParaRPr lang="de-DE" sz="900" dirty="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900" b="1" dirty="0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de-DE" sz="900" dirty="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950" noProof="0" dirty="0">
                          <a:solidFill>
                            <a:schemeClr val="tx1"/>
                          </a:solidFill>
                          <a:latin typeface="+mj-lt"/>
                        </a:rPr>
                        <a:t>897 m/s, 3 m/s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900" b="1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Energy</a:t>
                      </a:r>
                      <a:endParaRPr lang="de-DE" sz="90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900" b="1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de-DE" sz="90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950" noProof="0" dirty="0">
                          <a:solidFill>
                            <a:schemeClr val="tx1"/>
                          </a:solidFill>
                          <a:latin typeface="+mj-lt"/>
                        </a:rPr>
                        <a:t>4.301 Joule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900" b="1" dirty="0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Accuracy/rounds/distance</a:t>
                      </a:r>
                      <a:endParaRPr lang="de-DE" sz="900" dirty="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900" b="1" dirty="0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de-DE" sz="900" dirty="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5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Not </a:t>
                      </a:r>
                      <a:r>
                        <a:rPr lang="de-DE" sz="950" kern="12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tested</a:t>
                      </a:r>
                      <a:r>
                        <a:rPr lang="de-DE" sz="95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(20 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900" b="1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Maximum penetration</a:t>
                      </a:r>
                      <a:endParaRPr lang="de-DE" sz="90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900" b="1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de-DE" sz="90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950" noProof="0" dirty="0">
                          <a:solidFill>
                            <a:schemeClr val="tx1"/>
                          </a:solidFill>
                          <a:latin typeface="+mj-lt"/>
                        </a:rPr>
                        <a:t>50 cm+ (Exit)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900" b="1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Volume of the cavity</a:t>
                      </a:r>
                      <a:endParaRPr lang="de-DE" sz="90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900" b="1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de-DE" sz="90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950" noProof="0" dirty="0">
                          <a:solidFill>
                            <a:schemeClr val="tx1"/>
                          </a:solidFill>
                          <a:latin typeface="+mj-lt"/>
                        </a:rPr>
                        <a:t>987 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900" b="1" dirty="0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Path to start of bullet expansion /entrance diameter</a:t>
                      </a:r>
                      <a:endParaRPr lang="de-DE" sz="900" dirty="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950" noProof="0" dirty="0">
                          <a:solidFill>
                            <a:schemeClr val="tx1"/>
                          </a:solidFill>
                          <a:latin typeface="+mj-lt"/>
                        </a:rPr>
                        <a:t>0 cm / 2,2 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900" b="1" dirty="0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Maximum diameter of the cavity</a:t>
                      </a:r>
                      <a:endParaRPr lang="de-DE" sz="900" dirty="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950" noProof="0" dirty="0">
                          <a:solidFill>
                            <a:schemeClr val="tx1"/>
                          </a:solidFill>
                          <a:latin typeface="+mj-lt"/>
                        </a:rPr>
                        <a:t>9,5 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900" b="1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Path until maximum diameter of the cavity</a:t>
                      </a:r>
                      <a:endParaRPr lang="de-DE" sz="90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950" noProof="0" dirty="0">
                          <a:solidFill>
                            <a:schemeClr val="tx1"/>
                          </a:solidFill>
                          <a:latin typeface="+mj-lt"/>
                        </a:rPr>
                        <a:t>5,2 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900" b="1" dirty="0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Length of the cavity</a:t>
                      </a:r>
                      <a:endParaRPr lang="de-DE" sz="900" dirty="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900" b="1" dirty="0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de-DE" sz="900" dirty="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950" noProof="0" dirty="0">
                          <a:solidFill>
                            <a:schemeClr val="tx1"/>
                          </a:solidFill>
                          <a:latin typeface="+mj-lt"/>
                        </a:rPr>
                        <a:t>32 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900" b="1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Bullet diameter</a:t>
                      </a:r>
                      <a:endParaRPr lang="de-DE" sz="90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900" b="1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de-DE" sz="90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950" noProof="0" dirty="0">
                          <a:solidFill>
                            <a:schemeClr val="tx1"/>
                          </a:solidFill>
                          <a:latin typeface="+mj-lt"/>
                        </a:rPr>
                        <a:t>15,5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900" b="1" dirty="0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Remaining bullet weight</a:t>
                      </a:r>
                      <a:endParaRPr lang="de-DE" sz="900" dirty="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900" b="1" dirty="0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de-DE" sz="900" dirty="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950" noProof="0" dirty="0">
                          <a:solidFill>
                            <a:schemeClr val="tx1"/>
                          </a:solidFill>
                          <a:latin typeface="+mj-lt"/>
                        </a:rPr>
                        <a:t>163,3 </a:t>
                      </a:r>
                      <a:r>
                        <a:rPr lang="de-DE" sz="950" noProof="0" dirty="0" err="1">
                          <a:solidFill>
                            <a:schemeClr val="tx1"/>
                          </a:solidFill>
                          <a:latin typeface="+mj-lt"/>
                        </a:rPr>
                        <a:t>gr</a:t>
                      </a:r>
                      <a:r>
                        <a:rPr lang="de-DE" sz="950" noProof="0" dirty="0">
                          <a:solidFill>
                            <a:schemeClr val="tx1"/>
                          </a:solidFill>
                          <a:latin typeface="+mj-lt"/>
                        </a:rPr>
                        <a:t> / 99%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900" b="1" dirty="0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Distance to target</a:t>
                      </a:r>
                      <a:endParaRPr lang="de-DE" sz="900" dirty="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900" b="1" dirty="0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de-DE" sz="900" dirty="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950" noProof="0" dirty="0">
                          <a:solidFill>
                            <a:schemeClr val="tx1"/>
                          </a:solidFill>
                          <a:latin typeface="+mj-lt"/>
                        </a:rPr>
                        <a:t>20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900" b="1" dirty="0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Dimensions of the ballistic soap</a:t>
                      </a:r>
                      <a:endParaRPr lang="de-DE" sz="900" dirty="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950" noProof="0" dirty="0">
                          <a:solidFill>
                            <a:schemeClr val="tx1"/>
                          </a:solidFill>
                          <a:latin typeface="+mj-lt"/>
                        </a:rPr>
                        <a:t>20x20x50 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900" b="1" dirty="0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Location</a:t>
                      </a:r>
                      <a:endParaRPr lang="de-DE" sz="900" dirty="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900" b="1" dirty="0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de-DE" sz="900" dirty="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950" noProof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de-DE" sz="950" noProof="0" dirty="0" err="1">
                          <a:solidFill>
                            <a:schemeClr val="tx1"/>
                          </a:solidFill>
                          <a:latin typeface="+mj-lt"/>
                        </a:rPr>
                        <a:t>Hungary</a:t>
                      </a:r>
                      <a:endParaRPr lang="de-DE" sz="950" noProof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900" b="1" dirty="0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remarks</a:t>
                      </a:r>
                      <a:endParaRPr lang="de-DE" sz="900" dirty="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950" noProof="0" dirty="0">
                          <a:solidFill>
                            <a:schemeClr val="tx1"/>
                          </a:solidFill>
                          <a:latin typeface="+mj-lt"/>
                        </a:rPr>
                        <a:t>20°C, </a:t>
                      </a:r>
                      <a:r>
                        <a:rPr lang="de-DE" sz="950" noProof="0" dirty="0" err="1">
                          <a:solidFill>
                            <a:schemeClr val="tx1"/>
                          </a:solidFill>
                          <a:latin typeface="+mj-lt"/>
                        </a:rPr>
                        <a:t>new</a:t>
                      </a:r>
                      <a:r>
                        <a:rPr lang="de-DE" sz="950" noProof="0" dirty="0">
                          <a:solidFill>
                            <a:schemeClr val="tx1"/>
                          </a:solidFill>
                          <a:latin typeface="+mj-lt"/>
                        </a:rPr>
                        <a:t> transparent material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cxnSp>
        <p:nvCxnSpPr>
          <p:cNvPr id="10" name="Gerade Verbindung mit Pfeil 9"/>
          <p:cNvCxnSpPr>
            <a:cxnSpLocks/>
          </p:cNvCxnSpPr>
          <p:nvPr/>
        </p:nvCxnSpPr>
        <p:spPr>
          <a:xfrm flipH="1">
            <a:off x="3512840" y="6381328"/>
            <a:ext cx="2331623" cy="0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  <a:effectLst>
            <a:outerShdw blurRad="40005" dist="1993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rafik 10">
            <a:extLst>
              <a:ext uri="{FF2B5EF4-FFF2-40B4-BE49-F238E27FC236}">
                <a16:creationId xmlns:a16="http://schemas.microsoft.com/office/drawing/2014/main" id="{29FD8CF2-99E2-8C14-4E49-BF820437EA0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0821" y="397522"/>
            <a:ext cx="2562995" cy="1890211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9A64747-C24E-4964-1532-98FBBC986B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2185" y="521555"/>
            <a:ext cx="388326" cy="1749393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DBEDDCFA-0CE7-7B4D-1E56-8C427028E94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471" y="1052736"/>
            <a:ext cx="2849837" cy="1106017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50C181FE-F53F-A76F-E174-5BFD2B589F5C}"/>
              </a:ext>
            </a:extLst>
          </p:cNvPr>
          <p:cNvSpPr txBox="1"/>
          <p:nvPr/>
        </p:nvSpPr>
        <p:spPr>
          <a:xfrm>
            <a:off x="138616" y="288142"/>
            <a:ext cx="327108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RESULTS BALLISTIC SOAP SHOOT</a:t>
            </a:r>
          </a:p>
          <a:p>
            <a:r>
              <a:rPr lang="en-US" sz="900" b="1" dirty="0"/>
              <a:t>30.09.2023</a:t>
            </a:r>
          </a:p>
        </p:txBody>
      </p:sp>
    </p:spTree>
    <p:extLst>
      <p:ext uri="{BB962C8B-B14F-4D97-AF65-F5344CB8AC3E}">
        <p14:creationId xmlns:p14="http://schemas.microsoft.com/office/powerpoint/2010/main" val="920892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quer_large 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6580" y="6212040"/>
            <a:ext cx="1838960" cy="579120"/>
          </a:xfrm>
          <a:prstGeom prst="rect">
            <a:avLst/>
          </a:prstGeom>
        </p:spPr>
      </p:pic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247879"/>
              </p:ext>
            </p:extLst>
          </p:nvPr>
        </p:nvGraphicFramePr>
        <p:xfrm>
          <a:off x="236476" y="1209630"/>
          <a:ext cx="7812868" cy="5166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02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5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62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900" b="1" noProof="0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Ammunition</a:t>
                      </a:r>
                      <a:endParaRPr lang="en-US" sz="900" noProof="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900" b="1" noProof="0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noProof="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950" noProof="0" dirty="0">
                          <a:latin typeface="+mj-lt"/>
                        </a:rPr>
                        <a:t>170 gr / 11 g </a:t>
                      </a:r>
                      <a:r>
                        <a:rPr lang="en-US" sz="950" noProof="0" dirty="0" err="1">
                          <a:latin typeface="+mj-lt"/>
                        </a:rPr>
                        <a:t>Geco</a:t>
                      </a:r>
                      <a:r>
                        <a:rPr lang="en-US" sz="950" noProof="0" dirty="0">
                          <a:latin typeface="+mj-lt"/>
                        </a:rPr>
                        <a:t> </a:t>
                      </a:r>
                      <a:r>
                        <a:rPr lang="en-US" sz="950" noProof="0" dirty="0" err="1">
                          <a:latin typeface="+mj-lt"/>
                        </a:rPr>
                        <a:t>Teilmantel</a:t>
                      </a:r>
                      <a:endParaRPr lang="en-US" sz="950" noProof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50" noProof="0">
                          <a:latin typeface="+mj-lt"/>
                        </a:rPr>
                        <a:t>165 gr / 10,7 g Hornady ECX International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50" noProof="0">
                          <a:latin typeface="+mj-lt"/>
                        </a:rPr>
                        <a:t>165 gr / 10,7 g Hornady CX Superformance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900" b="1" noProof="0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Caliber</a:t>
                      </a:r>
                      <a:endParaRPr lang="en-US" sz="900" noProof="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900" b="1" noProof="0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noProof="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noProof="0">
                          <a:solidFill>
                            <a:schemeClr val="tx1"/>
                          </a:solidFill>
                        </a:rPr>
                        <a:t>30-06 Springfield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noProof="0">
                          <a:solidFill>
                            <a:schemeClr val="tx1"/>
                          </a:solidFill>
                        </a:rPr>
                        <a:t>30-06 Springfield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noProof="0">
                          <a:solidFill>
                            <a:schemeClr val="tx1"/>
                          </a:solidFill>
                        </a:rPr>
                        <a:t>30-06 Springfield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900" b="1" noProof="0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Gun</a:t>
                      </a:r>
                      <a:endParaRPr lang="en-US" sz="900" noProof="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900" b="1" noProof="0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noProof="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950" noProof="0">
                          <a:solidFill>
                            <a:schemeClr val="tx1"/>
                          </a:solidFill>
                          <a:latin typeface="+mj-lt"/>
                        </a:rPr>
                        <a:t>Savage 110 Hunter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50" noProof="0">
                          <a:solidFill>
                            <a:schemeClr val="tx1"/>
                          </a:solidFill>
                          <a:latin typeface="+mj-lt"/>
                        </a:rPr>
                        <a:t>Savage 110 Hunter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50" noProof="0">
                          <a:solidFill>
                            <a:schemeClr val="tx1"/>
                          </a:solidFill>
                          <a:latin typeface="+mj-lt"/>
                        </a:rPr>
                        <a:t>Savage 110 Hunter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900" b="1" noProof="0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Barrel length</a:t>
                      </a:r>
                      <a:endParaRPr lang="en-US" sz="900" noProof="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900" b="1" noProof="0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noProof="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950" noProof="0">
                          <a:solidFill>
                            <a:schemeClr val="tx1"/>
                          </a:solidFill>
                          <a:latin typeface="+mj-lt"/>
                        </a:rPr>
                        <a:t>22“/56 cm, 1-10“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50" noProof="0">
                          <a:solidFill>
                            <a:schemeClr val="tx1"/>
                          </a:solidFill>
                          <a:latin typeface="+mj-lt"/>
                        </a:rPr>
                        <a:t>22“/56 cm, 1-10“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50" noProof="0">
                          <a:solidFill>
                            <a:schemeClr val="tx1"/>
                          </a:solidFill>
                          <a:latin typeface="+mj-lt"/>
                        </a:rPr>
                        <a:t>22“/56 cm, 1-10“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900" b="1" noProof="0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Muzzle velocity, ES</a:t>
                      </a:r>
                      <a:endParaRPr lang="en-US" sz="900" noProof="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900" b="1" noProof="0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noProof="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950" noProof="0">
                          <a:solidFill>
                            <a:schemeClr val="tx1"/>
                          </a:solidFill>
                          <a:latin typeface="+mj-lt"/>
                        </a:rPr>
                        <a:t>818 m/s, 8 m/s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50" noProof="0">
                          <a:solidFill>
                            <a:schemeClr val="tx1"/>
                          </a:solidFill>
                          <a:latin typeface="+mj-lt"/>
                        </a:rPr>
                        <a:t>818 m/s, 14 m/s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50" noProof="0">
                          <a:solidFill>
                            <a:schemeClr val="tx1"/>
                          </a:solidFill>
                          <a:latin typeface="+mj-lt"/>
                        </a:rPr>
                        <a:t>897 m/s, 3 m/s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900" b="1" noProof="0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Energy</a:t>
                      </a:r>
                      <a:endParaRPr lang="en-US" sz="900" noProof="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900" b="1" noProof="0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noProof="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950" noProof="0">
                          <a:solidFill>
                            <a:schemeClr val="tx1"/>
                          </a:solidFill>
                          <a:latin typeface="+mj-lt"/>
                        </a:rPr>
                        <a:t>3.685 Joule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50" noProof="0">
                          <a:solidFill>
                            <a:schemeClr val="tx1"/>
                          </a:solidFill>
                          <a:latin typeface="+mj-lt"/>
                        </a:rPr>
                        <a:t>3.577 Joule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50" noProof="0">
                          <a:solidFill>
                            <a:srgbClr val="0070C0"/>
                          </a:solidFill>
                          <a:highlight>
                            <a:srgbClr val="FFFF00"/>
                          </a:highlight>
                          <a:latin typeface="+mj-lt"/>
                        </a:rPr>
                        <a:t>4.301 Joule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900" b="1" noProof="0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Accuracy/rounds/distance</a:t>
                      </a:r>
                      <a:endParaRPr lang="en-US" sz="900" noProof="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900" b="1" noProof="0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noProof="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950" noProof="0">
                          <a:solidFill>
                            <a:schemeClr val="tx1"/>
                          </a:solidFill>
                          <a:latin typeface="+mj-lt"/>
                        </a:rPr>
                        <a:t>Not tested (20 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Not tested (20 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Not tested (20 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900" b="1" noProof="0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Maximum penetration</a:t>
                      </a:r>
                      <a:endParaRPr lang="en-US" sz="900" noProof="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900" b="1" noProof="0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noProof="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950" noProof="0">
                          <a:solidFill>
                            <a:schemeClr val="tx1"/>
                          </a:solidFill>
                          <a:latin typeface="+mj-lt"/>
                        </a:rPr>
                        <a:t>32,5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50" noProof="0">
                          <a:solidFill>
                            <a:schemeClr val="tx1"/>
                          </a:solidFill>
                          <a:latin typeface="+mj-lt"/>
                        </a:rPr>
                        <a:t>50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50" noProof="0">
                          <a:solidFill>
                            <a:srgbClr val="0070C0"/>
                          </a:solidFill>
                          <a:highlight>
                            <a:srgbClr val="FFFF00"/>
                          </a:highlight>
                          <a:latin typeface="+mj-lt"/>
                        </a:rPr>
                        <a:t>50 cm+ (Exit)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900" b="1" noProof="0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Volume of the cavity</a:t>
                      </a:r>
                      <a:endParaRPr lang="en-US" sz="900" noProof="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900" b="1" noProof="0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noProof="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950" noProof="0">
                          <a:solidFill>
                            <a:schemeClr val="tx1"/>
                          </a:solidFill>
                          <a:latin typeface="+mj-lt"/>
                        </a:rPr>
                        <a:t>872 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50" noProof="0">
                          <a:solidFill>
                            <a:schemeClr val="tx1"/>
                          </a:solidFill>
                          <a:latin typeface="+mj-lt"/>
                        </a:rPr>
                        <a:t>710 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50" noProof="0">
                          <a:solidFill>
                            <a:srgbClr val="0070C0"/>
                          </a:solidFill>
                          <a:highlight>
                            <a:srgbClr val="FFFF00"/>
                          </a:highlight>
                          <a:latin typeface="+mj-lt"/>
                        </a:rPr>
                        <a:t>987 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900" b="1" noProof="0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Path to start of bullet expansion /entrance diameter</a:t>
                      </a:r>
                      <a:endParaRPr lang="en-US" sz="900" noProof="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950" noProof="0">
                          <a:solidFill>
                            <a:schemeClr val="tx1"/>
                          </a:solidFill>
                          <a:latin typeface="+mj-lt"/>
                        </a:rPr>
                        <a:t>0 mm / 3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50" noProof="0">
                          <a:solidFill>
                            <a:schemeClr val="tx1"/>
                          </a:solidFill>
                          <a:latin typeface="+mj-lt"/>
                        </a:rPr>
                        <a:t>0 cm / </a:t>
                      </a:r>
                      <a:r>
                        <a:rPr lang="en-US" sz="950" noProof="0">
                          <a:solidFill>
                            <a:srgbClr val="0070C0"/>
                          </a:solidFill>
                          <a:highlight>
                            <a:srgbClr val="FFFF00"/>
                          </a:highlight>
                          <a:latin typeface="+mj-lt"/>
                        </a:rPr>
                        <a:t>4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50" noProof="0">
                          <a:solidFill>
                            <a:schemeClr val="tx1"/>
                          </a:solidFill>
                          <a:latin typeface="+mj-lt"/>
                        </a:rPr>
                        <a:t>0 cm / 2,2 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900" b="1" noProof="0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Maximum diameter of the cavity</a:t>
                      </a:r>
                      <a:endParaRPr lang="en-US" sz="900" noProof="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950" noProof="0">
                          <a:solidFill>
                            <a:schemeClr val="tx1"/>
                          </a:solidFill>
                          <a:latin typeface="+mj-lt"/>
                        </a:rPr>
                        <a:t>8,5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50" noProof="0">
                          <a:solidFill>
                            <a:schemeClr val="tx1"/>
                          </a:solidFill>
                          <a:latin typeface="+mj-lt"/>
                        </a:rPr>
                        <a:t>7,4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50" noProof="0">
                          <a:solidFill>
                            <a:srgbClr val="0070C0"/>
                          </a:solidFill>
                          <a:highlight>
                            <a:srgbClr val="FFFF00"/>
                          </a:highlight>
                          <a:latin typeface="+mj-lt"/>
                        </a:rPr>
                        <a:t>9,5 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900" b="1" noProof="0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Path until maximum diameter of the cavity</a:t>
                      </a:r>
                      <a:endParaRPr lang="en-US" sz="900" noProof="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950" noProof="0">
                          <a:solidFill>
                            <a:schemeClr val="tx1"/>
                          </a:solidFill>
                          <a:latin typeface="+mj-lt"/>
                        </a:rPr>
                        <a:t>8,5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50" noProof="0">
                          <a:solidFill>
                            <a:srgbClr val="0070C0"/>
                          </a:solidFill>
                          <a:highlight>
                            <a:srgbClr val="FFFF00"/>
                          </a:highlight>
                          <a:latin typeface="+mj-lt"/>
                        </a:rPr>
                        <a:t>3,5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50" noProof="0">
                          <a:solidFill>
                            <a:schemeClr val="tx1"/>
                          </a:solidFill>
                          <a:latin typeface="+mj-lt"/>
                        </a:rPr>
                        <a:t>5,2 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900" b="1" noProof="0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Length of the cavity</a:t>
                      </a:r>
                      <a:endParaRPr lang="en-US" sz="900" noProof="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900" b="1" noProof="0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noProof="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950" noProof="0">
                          <a:solidFill>
                            <a:schemeClr val="tx1"/>
                          </a:solidFill>
                          <a:latin typeface="+mj-lt"/>
                        </a:rPr>
                        <a:t>26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50" noProof="0">
                          <a:solidFill>
                            <a:srgbClr val="0070C0"/>
                          </a:solidFill>
                          <a:highlight>
                            <a:srgbClr val="FFFF00"/>
                          </a:highlight>
                          <a:latin typeface="+mj-lt"/>
                        </a:rPr>
                        <a:t>33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50" noProof="0">
                          <a:solidFill>
                            <a:schemeClr val="tx1"/>
                          </a:solidFill>
                          <a:latin typeface="+mj-lt"/>
                        </a:rPr>
                        <a:t>32 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900" b="1" noProof="0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Bullet diameter</a:t>
                      </a:r>
                      <a:endParaRPr lang="en-US" sz="900" noProof="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900" b="1" noProof="0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noProof="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950" noProof="0">
                          <a:solidFill>
                            <a:schemeClr val="tx1"/>
                          </a:solidFill>
                          <a:latin typeface="+mj-lt"/>
                        </a:rPr>
                        <a:t>11,98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50" noProof="0">
                          <a:solidFill>
                            <a:srgbClr val="0070C0"/>
                          </a:solidFill>
                          <a:highlight>
                            <a:srgbClr val="FFFF00"/>
                          </a:highlight>
                          <a:latin typeface="+mj-lt"/>
                        </a:rPr>
                        <a:t>30,7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50" noProof="0">
                          <a:solidFill>
                            <a:schemeClr val="tx1"/>
                          </a:solidFill>
                          <a:latin typeface="+mj-lt"/>
                        </a:rPr>
                        <a:t>15,5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900" b="1" noProof="0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Remaining bullet weight</a:t>
                      </a:r>
                      <a:endParaRPr lang="en-US" sz="900" noProof="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900" b="1" noProof="0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noProof="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950" noProof="0">
                          <a:solidFill>
                            <a:schemeClr val="tx1"/>
                          </a:solidFill>
                          <a:latin typeface="+mj-lt"/>
                        </a:rPr>
                        <a:t>87,8 gr. / 52%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50" noProof="0">
                          <a:solidFill>
                            <a:schemeClr val="tx1"/>
                          </a:solidFill>
                          <a:latin typeface="+mj-lt"/>
                        </a:rPr>
                        <a:t>158,7 gr / 96%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50" noProof="0">
                          <a:solidFill>
                            <a:srgbClr val="0070C0"/>
                          </a:solidFill>
                          <a:highlight>
                            <a:srgbClr val="FFFF00"/>
                          </a:highlight>
                          <a:latin typeface="+mj-lt"/>
                        </a:rPr>
                        <a:t>163,3 gr / 99%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900" b="1" noProof="0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Distance to target</a:t>
                      </a:r>
                      <a:endParaRPr lang="en-US" sz="900" noProof="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900" b="1" noProof="0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noProof="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950" noProof="0">
                          <a:solidFill>
                            <a:schemeClr val="tx1"/>
                          </a:solidFill>
                          <a:latin typeface="+mj-lt"/>
                        </a:rPr>
                        <a:t>20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50" noProof="0">
                          <a:solidFill>
                            <a:schemeClr val="tx1"/>
                          </a:solidFill>
                          <a:latin typeface="+mj-lt"/>
                        </a:rPr>
                        <a:t>20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50" noProof="0">
                          <a:solidFill>
                            <a:schemeClr val="tx1"/>
                          </a:solidFill>
                          <a:latin typeface="+mj-lt"/>
                        </a:rPr>
                        <a:t>20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3308">
                <a:tc>
                  <a:txBody>
                    <a:bodyPr/>
                    <a:lstStyle/>
                    <a:p>
                      <a:r>
                        <a:rPr lang="en-US" sz="900" b="1" noProof="0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Dimensions of the ballistic soap</a:t>
                      </a:r>
                      <a:endParaRPr lang="en-US" sz="900" noProof="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950" noProof="0">
                          <a:solidFill>
                            <a:schemeClr val="tx1"/>
                          </a:solidFill>
                          <a:latin typeface="+mj-lt"/>
                        </a:rPr>
                        <a:t>20x20x50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50" noProof="0">
                          <a:solidFill>
                            <a:schemeClr val="tx1"/>
                          </a:solidFill>
                          <a:latin typeface="+mj-lt"/>
                        </a:rPr>
                        <a:t>20x20x50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50" noProof="0">
                          <a:solidFill>
                            <a:schemeClr val="tx1"/>
                          </a:solidFill>
                          <a:latin typeface="+mj-lt"/>
                        </a:rPr>
                        <a:t>20x20x50 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900" b="1" noProof="0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Location</a:t>
                      </a:r>
                      <a:endParaRPr lang="en-US" sz="900" noProof="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900" b="1" noProof="0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noProof="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950" noProof="0" dirty="0">
                          <a:solidFill>
                            <a:schemeClr val="tx1"/>
                          </a:solidFill>
                          <a:latin typeface="+mj-lt"/>
                        </a:rPr>
                        <a:t> Hungary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50" noProof="0" dirty="0">
                          <a:solidFill>
                            <a:schemeClr val="tx1"/>
                          </a:solidFill>
                          <a:latin typeface="+mj-lt"/>
                        </a:rPr>
                        <a:t>Hungary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50" noProof="0" dirty="0">
                          <a:solidFill>
                            <a:schemeClr val="tx1"/>
                          </a:solidFill>
                          <a:latin typeface="+mj-lt"/>
                        </a:rPr>
                        <a:t>Hungary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900" b="1" noProof="0">
                          <a:effectLst/>
                          <a:latin typeface="District Pro Thin" panose="02000506040000020004" pitchFamily="2" charset="77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remarks</a:t>
                      </a:r>
                      <a:endParaRPr lang="en-US" sz="900" noProof="0">
                        <a:effectLst/>
                        <a:latin typeface="District Pro Thin" panose="02000506040000020004" pitchFamily="2" charset="77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950" noProof="0">
                          <a:solidFill>
                            <a:schemeClr val="tx1"/>
                          </a:solidFill>
                          <a:latin typeface="+mj-lt"/>
                        </a:rPr>
                        <a:t>20°C, new transparent material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50" noProof="0">
                          <a:solidFill>
                            <a:schemeClr val="tx1"/>
                          </a:solidFill>
                          <a:latin typeface="+mj-lt"/>
                        </a:rPr>
                        <a:t>20°C, new transparent material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50" noProof="0" dirty="0">
                          <a:solidFill>
                            <a:schemeClr val="tx1"/>
                          </a:solidFill>
                          <a:latin typeface="+mj-lt"/>
                        </a:rPr>
                        <a:t>20°C, new transparent material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236476" y="6438528"/>
            <a:ext cx="1045479" cy="230832"/>
          </a:xfrm>
          <a:prstGeom prst="rect">
            <a:avLst/>
          </a:prstGeom>
          <a:solidFill>
            <a:schemeClr val="dk1">
              <a:tint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i="1" dirty="0">
                <a:solidFill>
                  <a:srgbClr val="0070C0"/>
                </a:solidFill>
                <a:highlight>
                  <a:srgbClr val="FFFF00"/>
                </a:highlight>
              </a:rPr>
              <a:t>Best values in blue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7F804CD-6489-8973-7CF6-64BC07FA8FE6}"/>
              </a:ext>
            </a:extLst>
          </p:cNvPr>
          <p:cNvSpPr txBox="1"/>
          <p:nvPr/>
        </p:nvSpPr>
        <p:spPr>
          <a:xfrm>
            <a:off x="200472" y="858030"/>
            <a:ext cx="2631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The results in comparison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210E20A-6539-BD2A-8725-7C0C04C4D747}"/>
              </a:ext>
            </a:extLst>
          </p:cNvPr>
          <p:cNvSpPr txBox="1"/>
          <p:nvPr/>
        </p:nvSpPr>
        <p:spPr>
          <a:xfrm>
            <a:off x="138616" y="288142"/>
            <a:ext cx="327108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RESULTS BALLISTIC SOAP SHOOT</a:t>
            </a:r>
          </a:p>
          <a:p>
            <a:r>
              <a:rPr lang="en-US" sz="900" b="1" dirty="0"/>
              <a:t>30.09.2023</a:t>
            </a:r>
          </a:p>
        </p:txBody>
      </p:sp>
    </p:spTree>
    <p:extLst>
      <p:ext uri="{BB962C8B-B14F-4D97-AF65-F5344CB8AC3E}">
        <p14:creationId xmlns:p14="http://schemas.microsoft.com/office/powerpoint/2010/main" val="3528903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165 Hornady GMX_30-06 Kopi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585" y="2575961"/>
            <a:ext cx="8776372" cy="4179707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14762" y="42360"/>
            <a:ext cx="9737681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highlight>
                  <a:srgbClr val="FFFF00"/>
                </a:highlight>
                <a:latin typeface="District Pro Thin"/>
                <a:cs typeface="District Pro Thin"/>
              </a:rPr>
              <a:t>To assess the performance of hunting ammunition in ballistic soap, the following parameters are decisive in this order:</a:t>
            </a:r>
          </a:p>
          <a:p>
            <a:endParaRPr lang="en-US" sz="1050" b="1" dirty="0">
              <a:latin typeface="District Pro Thin"/>
              <a:cs typeface="District Pro Thin"/>
            </a:endParaRPr>
          </a:p>
          <a:p>
            <a:r>
              <a:rPr lang="en-US" sz="1050" b="1" dirty="0">
                <a:latin typeface="District Pro Thin"/>
                <a:cs typeface="District Pro Thin"/>
              </a:rPr>
              <a:t>1. Volume of the temporary cavern - (here visualized by measuring with red colored water). The greatest possible destruction and displacement of tissue is required for rapid and reliable onset of the game-killing effect. The larger the temporary cavern in the soap block, the greater the tissue destruction to be expected.</a:t>
            </a:r>
          </a:p>
          <a:p>
            <a:endParaRPr lang="en-US" sz="1050" b="1" dirty="0">
              <a:latin typeface="District Pro Thin"/>
              <a:cs typeface="District Pro Thin"/>
            </a:endParaRPr>
          </a:p>
          <a:p>
            <a:r>
              <a:rPr lang="en-US" sz="1050" b="1" dirty="0">
                <a:latin typeface="District Pro Thin"/>
                <a:cs typeface="District Pro Thin"/>
              </a:rPr>
              <a:t>2. Path to the maximum diameter of the temporary cavern - The quicker the maximum diameter of the cavern is reached, the stronger the expected immediate effect.</a:t>
            </a:r>
          </a:p>
          <a:p>
            <a:endParaRPr lang="en-US" sz="1050" b="1" dirty="0">
              <a:latin typeface="District Pro Thin"/>
              <a:cs typeface="District Pro Thin"/>
            </a:endParaRPr>
          </a:p>
          <a:p>
            <a:r>
              <a:rPr lang="en-US" sz="1050" b="1" dirty="0">
                <a:latin typeface="District Pro Thin"/>
                <a:cs typeface="District Pro Thin"/>
              </a:rPr>
              <a:t>3. Maximum Temporary Cavern Diameter - The larger the maximum diameter of the cavern, the greater the expected tissue destruction.</a:t>
            </a:r>
          </a:p>
          <a:p>
            <a:endParaRPr lang="en-US" sz="1050" b="1" dirty="0">
              <a:latin typeface="District Pro Thin"/>
              <a:cs typeface="District Pro Thin"/>
            </a:endParaRPr>
          </a:p>
          <a:p>
            <a:r>
              <a:rPr lang="en-US" sz="1050" b="1" dirty="0">
                <a:latin typeface="District Pro Thin"/>
                <a:cs typeface="District Pro Thin"/>
              </a:rPr>
              <a:t>4. Maximum penetration - The greater the maximum penetration, the better the expected depth effect and the higher the probability of a reject.</a:t>
            </a:r>
          </a:p>
          <a:p>
            <a:endParaRPr lang="en-US" sz="1050" b="1" dirty="0">
              <a:latin typeface="District Pro Thin"/>
              <a:cs typeface="District Pro Thin"/>
            </a:endParaRPr>
          </a:p>
          <a:p>
            <a:r>
              <a:rPr lang="en-US" sz="1050" b="1" dirty="0">
                <a:latin typeface="District Pro Thin"/>
                <a:cs typeface="District Pro Thin"/>
              </a:rPr>
              <a:t>5. Cavern length – value up to which penetration depth the bullet destroys/displaces tissue beyond its actual diameter.</a:t>
            </a:r>
          </a:p>
          <a:p>
            <a:r>
              <a:rPr lang="en-US" sz="1050" b="1" dirty="0">
                <a:latin typeface="District Pro Thin"/>
                <a:cs typeface="District Pro Thin"/>
              </a:rPr>
              <a:t>For the sake of completeness, the values for distance to bullet deformation, expanded bullet diameter and residual weight were recorded. Bullet energy and/or bullet velocity alone say nothing about the effectiveness of the charge, because only the above data provide information about whether the performance of the charge translates into tissue destruction.</a:t>
            </a:r>
            <a:endParaRPr lang="en-US" sz="1050" dirty="0">
              <a:latin typeface="District Pro Thin"/>
              <a:cs typeface="District Pro Thin"/>
            </a:endParaRPr>
          </a:p>
        </p:txBody>
      </p:sp>
      <p:sp>
        <p:nvSpPr>
          <p:cNvPr id="10" name="Pfeil nach links und rechts 9"/>
          <p:cNvSpPr/>
          <p:nvPr/>
        </p:nvSpPr>
        <p:spPr>
          <a:xfrm>
            <a:off x="489657" y="4070227"/>
            <a:ext cx="1553134" cy="283081"/>
          </a:xfrm>
          <a:prstGeom prst="leftRightArrow">
            <a:avLst/>
          </a:prstGeom>
          <a:solidFill>
            <a:srgbClr val="FFFF00"/>
          </a:solidFill>
          <a:ln w="63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3366FF"/>
                </a:solidFill>
              </a:rPr>
              <a:t>2.</a:t>
            </a:r>
          </a:p>
        </p:txBody>
      </p:sp>
      <p:sp>
        <p:nvSpPr>
          <p:cNvPr id="11" name="Pfeil nach links und rechts 10"/>
          <p:cNvSpPr/>
          <p:nvPr/>
        </p:nvSpPr>
        <p:spPr>
          <a:xfrm rot="5400000">
            <a:off x="1273258" y="4280006"/>
            <a:ext cx="1790924" cy="406115"/>
          </a:xfrm>
          <a:prstGeom prst="leftRightArrow">
            <a:avLst/>
          </a:prstGeom>
          <a:solidFill>
            <a:srgbClr val="FFFF00"/>
          </a:solidFill>
          <a:ln w="63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>
                <a:solidFill>
                  <a:srgbClr val="3366FF"/>
                </a:solidFill>
              </a:rPr>
              <a:t>3.</a:t>
            </a:r>
          </a:p>
        </p:txBody>
      </p:sp>
      <p:sp>
        <p:nvSpPr>
          <p:cNvPr id="12" name="Pfeil nach links und rechts 11"/>
          <p:cNvSpPr/>
          <p:nvPr/>
        </p:nvSpPr>
        <p:spPr>
          <a:xfrm>
            <a:off x="489657" y="5714541"/>
            <a:ext cx="7337212" cy="283081"/>
          </a:xfrm>
          <a:prstGeom prst="leftRightArrow">
            <a:avLst/>
          </a:prstGeom>
          <a:solidFill>
            <a:srgbClr val="FFFF00"/>
          </a:solidFill>
          <a:ln w="63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3366FF"/>
                </a:solidFill>
              </a:rPr>
              <a:t>5.</a:t>
            </a:r>
          </a:p>
        </p:txBody>
      </p:sp>
      <p:sp>
        <p:nvSpPr>
          <p:cNvPr id="13" name="Pfeil nach links und rechts 12"/>
          <p:cNvSpPr/>
          <p:nvPr/>
        </p:nvSpPr>
        <p:spPr>
          <a:xfrm>
            <a:off x="489657" y="5339031"/>
            <a:ext cx="8347130" cy="283081"/>
          </a:xfrm>
          <a:prstGeom prst="leftRightArrow">
            <a:avLst/>
          </a:prstGeom>
          <a:solidFill>
            <a:srgbClr val="FFFF00"/>
          </a:solidFill>
          <a:ln w="63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3366FF"/>
                </a:solidFill>
              </a:rPr>
              <a:t>4.</a:t>
            </a:r>
          </a:p>
        </p:txBody>
      </p:sp>
      <p:sp>
        <p:nvSpPr>
          <p:cNvPr id="14" name="Pfeil nach rechts 13"/>
          <p:cNvSpPr/>
          <p:nvPr/>
        </p:nvSpPr>
        <p:spPr>
          <a:xfrm>
            <a:off x="543213" y="2903485"/>
            <a:ext cx="2578353" cy="283080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FFFF00"/>
                </a:solidFill>
              </a:rPr>
              <a:t>Shot direction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3519414" y="4331832"/>
            <a:ext cx="3000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3366FF"/>
                </a:solidFill>
              </a:rPr>
              <a:t>1.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3C858AD-9F7B-1571-76FF-7CF8213958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2847" y="6415119"/>
            <a:ext cx="1228725" cy="3429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775280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1019</Words>
  <Application>Microsoft Macintosh PowerPoint</Application>
  <PresentationFormat>A4-Papier (210 x 297 mm)</PresentationFormat>
  <Paragraphs>276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District Pro Thin</vt:lpstr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Ein Microsoft Office-Anwender</dc:creator>
  <cp:lastModifiedBy>Microsoft Office User</cp:lastModifiedBy>
  <cp:revision>146</cp:revision>
  <cp:lastPrinted>2023-09-25T08:38:44Z</cp:lastPrinted>
  <dcterms:created xsi:type="dcterms:W3CDTF">2016-12-21T14:47:05Z</dcterms:created>
  <dcterms:modified xsi:type="dcterms:W3CDTF">2023-10-25T13:16:27Z</dcterms:modified>
</cp:coreProperties>
</file>